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2.png" ContentType="image/png"/>
  <Override PartName="/ppt/media/image1.png" ContentType="image/png"/>
  <Override PartName="/ppt/media/image5.jpeg" ContentType="image/jpeg"/>
  <Override PartName="/ppt/media/image18.png" ContentType="image/png"/>
  <Override PartName="/ppt/media/image19.png" ContentType="image/png"/>
  <Override PartName="/ppt/media/image15.png" ContentType="image/png"/>
  <Override PartName="/ppt/media/image4.jpeg" ContentType="image/jpeg"/>
  <Override PartName="/ppt/media/image14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3.png" ContentType="image/png"/>
  <Override PartName="/ppt/media/image16.jpeg" ContentType="image/jpeg"/>
  <Override PartName="/ppt/media/image12.jpeg" ContentType="image/jpeg"/>
  <Override PartName="/ppt/media/image11.jpeg" ContentType="image/jpeg"/>
  <Override PartName="/ppt/media/image17.jpeg" ContentType="image/jpeg"/>
  <Override PartName="/ppt/media/image10.jpeg" ContentType="image/jpe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6D72362-3F7E-47A2-912B-C2F55BA6B3FE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10/17/22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8A597A6-912C-4C5D-B646-19F6F7B8A10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32632B8-A045-4689-9D88-A73DBB3F2627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10/17/22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52AD22B-4BE0-4482-9D74-9FE21032088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143000" y="8877240"/>
            <a:ext cx="1104876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Calibri"/>
              </a:rPr>
              <a:t>Докладчик: Руководитель управления социальной защиты населения Кусинского муниципального района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Calibri"/>
              </a:rPr>
              <a:t>Ольга Александровна Обухова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3639680" y="9339480"/>
            <a:ext cx="38858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17375e"/>
                </a:solidFill>
                <a:latin typeface="Calibri"/>
              </a:rPr>
              <a:t>17.10.2022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152280" y="1409760"/>
            <a:ext cx="9143640" cy="439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7000"/>
              </a:lnSpc>
            </a:pPr>
            <a:r>
              <a:rPr b="1" lang="ru-RU" sz="6600" spc="-1" strike="noStrike">
                <a:solidFill>
                  <a:srgbClr val="000000"/>
                </a:solidFill>
                <a:latin typeface="Calibri"/>
                <a:ea typeface="Calibri"/>
              </a:rPr>
              <a:t>О мерах </a:t>
            </a:r>
            <a:endParaRPr b="0" lang="ru-RU" sz="6600" spc="-1" strike="noStrike"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ru-RU" sz="6600" spc="-1" strike="noStrike">
                <a:solidFill>
                  <a:srgbClr val="000000"/>
                </a:solidFill>
                <a:latin typeface="Calibri"/>
                <a:ea typeface="Calibri"/>
              </a:rPr>
              <a:t>поддержки семей мобилизованных</a:t>
            </a:r>
            <a:endParaRPr b="0" lang="ru-RU" sz="6600" spc="-1" strike="noStrike"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ru-RU" sz="66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1" lang="ru-RU" sz="6600" spc="-1" strike="noStrike">
                <a:solidFill>
                  <a:srgbClr val="000000"/>
                </a:solidFill>
                <a:latin typeface="Calibri"/>
                <a:ea typeface="Calibri"/>
              </a:rPr>
              <a:t>в Челябинской области</a:t>
            </a:r>
            <a:endParaRPr b="0" lang="ru-RU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458200" y="1790640"/>
            <a:ext cx="8762760" cy="28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Указ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Президента Российской Федерации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от 21.09.2022г. № 647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«Об объявлении частичной мобилизации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в Российской Федерации» 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86" name="Picture 4" descr="https://ptoday.ru/wp-content/uploads/2022/06/4678l5k7n68l.jpg"/>
          <p:cNvPicPr/>
          <p:nvPr/>
        </p:nvPicPr>
        <p:blipFill>
          <a:blip r:embed="rId1"/>
          <a:stretch/>
        </p:blipFill>
        <p:spPr>
          <a:xfrm>
            <a:off x="10290600" y="5067360"/>
            <a:ext cx="5174280" cy="3916800"/>
          </a:xfrm>
          <a:prstGeom prst="rect">
            <a:avLst/>
          </a:prstGeom>
          <a:ln w="0">
            <a:noFill/>
          </a:ln>
          <a:effectLst>
            <a:outerShdw algn="ctr" blurRad="292100" rotWithShape="0" sx="102000" sy="102000">
              <a:srgbClr val="000000">
                <a:alpha val="40000"/>
              </a:srgbClr>
            </a:outerShdw>
          </a:effectLst>
        </p:spPr>
      </p:pic>
      <p:pic>
        <p:nvPicPr>
          <p:cNvPr id="87" name="Picture 6" descr="https://jpgazeta.ru/wp-content/uploads/2021/01/dzv2cwr0boaema8seq52jalhuldvvbk8jbrcxngu.jpeg"/>
          <p:cNvPicPr/>
          <p:nvPr/>
        </p:nvPicPr>
        <p:blipFill>
          <a:blip r:embed="rId2"/>
          <a:stretch/>
        </p:blipFill>
        <p:spPr>
          <a:xfrm>
            <a:off x="1148760" y="2629080"/>
            <a:ext cx="6693480" cy="5597280"/>
          </a:xfrm>
          <a:prstGeom prst="rect">
            <a:avLst/>
          </a:prstGeom>
          <a:ln w="0">
            <a:noFill/>
          </a:ln>
          <a:effectLst>
            <a:outerShdw algn="ctr" blurRad="444500" dir="5400000" dist="50760" rotWithShape="0">
              <a:srgbClr val="000000">
                <a:alpha val="43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534520" y="1978560"/>
            <a:ext cx="8686440" cy="335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Единовременная выплата на детей граждан Российской Федерации, призванных на военную службу по мобилизации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 Вооруженные Силы Российской Федерации в соответствии с Указом Президента Российской Федерации от 21.09.2022г.      № 647,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в возрасте до 18 лет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Размер выплаты - 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20 тыс. рублей на каждого ребенка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89" name="Picture 2" descr="https://nosoldat.net/wp-content/uploads/3/0/e/30e58f99dd72a77de0dffea23439489b.jpeg"/>
          <p:cNvPicPr/>
          <p:nvPr/>
        </p:nvPicPr>
        <p:blipFill>
          <a:blip r:embed="rId1"/>
          <a:stretch/>
        </p:blipFill>
        <p:spPr>
          <a:xfrm>
            <a:off x="914400" y="2107800"/>
            <a:ext cx="6629040" cy="4419360"/>
          </a:xfrm>
          <a:prstGeom prst="rect">
            <a:avLst/>
          </a:prstGeom>
          <a:ln w="0">
            <a:noFill/>
          </a:ln>
          <a:effectLst>
            <a:outerShdw algn="ctr" blurRad="685800" dir="302547" dist="12287" rotWithShape="0" sx="102000" sy="102000">
              <a:srgbClr val="000000">
                <a:alpha val="40000"/>
              </a:srgbClr>
            </a:outerShdw>
          </a:effectLst>
        </p:spPr>
      </p:pic>
      <p:sp>
        <p:nvSpPr>
          <p:cNvPr id="90" name="CustomShape 2"/>
          <p:cNvSpPr/>
          <p:nvPr/>
        </p:nvSpPr>
        <p:spPr>
          <a:xfrm>
            <a:off x="1905120" y="7277040"/>
            <a:ext cx="1569672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Принято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заявлений 733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 отношении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1172 детей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                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                      </a:t>
            </a: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Произведена выплата на 1042 ребенка (20,84 млн. рублей)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33520" y="997920"/>
            <a:ext cx="16839720" cy="243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400" spc="-1" strike="noStrike">
                <a:solidFill>
                  <a:srgbClr val="000000"/>
                </a:solidFill>
                <a:latin typeface="Calibri"/>
              </a:rPr>
              <a:t>Гражданам, мобилизованным в соответствии </a:t>
            </a:r>
            <a:endParaRPr b="0" lang="ru-RU" sz="3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400" spc="-1" strike="noStrike">
                <a:solidFill>
                  <a:srgbClr val="000000"/>
                </a:solidFill>
                <a:latin typeface="Calibri"/>
              </a:rPr>
              <a:t>с Указом Президента Российской Федерации от 21.09.2022г. № 647 </a:t>
            </a:r>
            <a:endParaRPr b="0" lang="ru-RU" sz="3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400" spc="-1" strike="noStrike">
                <a:solidFill>
                  <a:srgbClr val="000000"/>
                </a:solidFill>
                <a:latin typeface="Calibri"/>
              </a:rPr>
              <a:t>и членам их семей в случае гибели мобилизованных граждан предусмотрены единовременные выплаты, установленные Законом области 29.06.2022г. № 623-ЗО</a:t>
            </a:r>
            <a:endParaRPr b="0" lang="ru-RU" sz="3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4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8859960" y="3583080"/>
            <a:ext cx="8762760" cy="31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Военнослужащим (мобилизованным),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ставшим инвалидами вследствие увечья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(ранения, травмы, контузии) или заболевания, полученных ими в результате участия в специальной военной операции –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500 тыс. рублей </a:t>
            </a: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(при этом учитывается единовременная выплата, произведенная в связи с ранением).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3809880" y="6551280"/>
            <a:ext cx="11429640" cy="35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Членам семей военнослужащих (мобилизованных), погибших (умерших) </a:t>
            </a: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в результате участия в специальной военной операции либо умерших до истечения одного года со дня их увольнения с военной службы (службы) вследствие увечья (ранения, травмы, контузии) или заболевания, полученных ими в результате участия в         специальной   военной операции -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1 млн. рублей в равных долях всем членам семьи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838080" y="3583080"/>
            <a:ext cx="73911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Военнослужащим (мобилизованным), принимавшим (принимающим) участие в специальной военной операции и получившим в ходе ее проведения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увечье</a:t>
            </a: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 (ранение, травму, контузию) –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300 тыс. рублей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</p:txBody>
      </p:sp>
      <p:pic>
        <p:nvPicPr>
          <p:cNvPr id="95" name="Picture 2" descr="https://www.oficery.ru/wp-content/uploads/2022/06/img_3725-900.jpg"/>
          <p:cNvPicPr/>
          <p:nvPr/>
        </p:nvPicPr>
        <p:blipFill>
          <a:blip r:embed="rId1"/>
          <a:stretch/>
        </p:blipFill>
        <p:spPr>
          <a:xfrm>
            <a:off x="304920" y="6076080"/>
            <a:ext cx="3276360" cy="218412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4" descr="https://mtdata.ru/u2/photo7DE6/20844514830-0/original.jpg"/>
          <p:cNvPicPr/>
          <p:nvPr/>
        </p:nvPicPr>
        <p:blipFill>
          <a:blip r:embed="rId2"/>
          <a:stretch/>
        </p:blipFill>
        <p:spPr>
          <a:xfrm>
            <a:off x="15239880" y="7545240"/>
            <a:ext cx="2836440" cy="189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8610480" y="3701520"/>
            <a:ext cx="8838720" cy="31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На предоставление  дополнительных мер социальной поддержки мобилизованных граждан и членов их семей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в областном бюджете на 2022 год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предусмотрено </a:t>
            </a: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558, 77 млн. рублей.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</p:txBody>
      </p:sp>
      <p:pic>
        <p:nvPicPr>
          <p:cNvPr id="98" name="Picture 2" descr="https://ksp-tmr.eps74.ru/Storage/Image/PublicationItem/Image/src/239/e970b93dc89f8e2e54a7c29bdeac641d.jpg"/>
          <p:cNvPicPr/>
          <p:nvPr/>
        </p:nvPicPr>
        <p:blipFill>
          <a:blip r:embed="rId1"/>
          <a:stretch/>
        </p:blipFill>
        <p:spPr>
          <a:xfrm>
            <a:off x="762120" y="2781360"/>
            <a:ext cx="7083000" cy="4979160"/>
          </a:xfrm>
          <a:prstGeom prst="rect">
            <a:avLst/>
          </a:prstGeom>
          <a:ln w="0">
            <a:noFill/>
          </a:ln>
          <a:effectLst>
            <a:outerShdw algn="br" blurRad="381000" dir="13500000" dist="37674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792360" y="2019240"/>
            <a:ext cx="8686440" cy="633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Единовременная социальная выплата на оплату приобретения внутридомого газового оборудования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(возмещение расходов на приобретение такого оборудования) и оплату работ по его установке 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в размере фактической стоимости оборудования и работ, но не более 200 тыс. рублей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одному из членов семьи военнослужащего при условии, если один из членов семьи либо сам военнослужащий являются (является) собственниками (собственником) жилого помещения и регистрации членов семьи (одного из них) совместно с военнослужащим по месту жительства в жилом помещении, не оснащенном внутридомовым газовым оборудованием.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100" name="Picture 2" descr="https://pro-dachnikov.com/uploads/posts/2021-10/1633742658_87-pro-dachnikov-com-p-gazifikatsiya-chastnogo-doma-foto-93.jpg"/>
          <p:cNvPicPr/>
          <p:nvPr/>
        </p:nvPicPr>
        <p:blipFill>
          <a:blip r:embed="rId1"/>
          <a:stretch/>
        </p:blipFill>
        <p:spPr>
          <a:xfrm>
            <a:off x="10598760" y="2476440"/>
            <a:ext cx="6796440" cy="5108040"/>
          </a:xfrm>
          <a:prstGeom prst="rect">
            <a:avLst/>
          </a:prstGeom>
          <a:ln w="0">
            <a:noFill/>
          </a:ln>
          <a:effectLst>
            <a:outerShdw algn="bl" blurRad="139700" dir="18900000" dist="37674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685800" y="1714680"/>
            <a:ext cx="8534160" cy="30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Предоставление на бесплатной основе членам семьи мобилизованных граждан из числа граждан пожилого возраста и инвалидов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или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II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группы, признанных нуждающимися в социальном обслуживании, социальных услуг в форме социального обслуживания на дому независимо от состава семьи и без учета уровня доходов семьи.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8610480" y="5829480"/>
            <a:ext cx="8762760" cy="335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Внеочередное направление в организации социального обслуживания, включенные в реестр поставщиков социальных услуг Челябинской области, членов семьи мобилизованных граждан, признанных в установленном порядке нуждающимися в социальном обслуживании в стационарной форме, независимо от состава семьи.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103" name="Picture 2" descr="https://naked-science.ru/sites/default/files/images/curso-idoso_7e1f4.jpg"/>
          <p:cNvPicPr/>
          <p:nvPr/>
        </p:nvPicPr>
        <p:blipFill>
          <a:blip r:embed="rId1"/>
          <a:stretch/>
        </p:blipFill>
        <p:spPr>
          <a:xfrm>
            <a:off x="1527480" y="5295960"/>
            <a:ext cx="6009480" cy="411336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4" descr="https://mszn.khabkrai.ru/photos/4894_x922.jpg"/>
          <p:cNvPicPr/>
          <p:nvPr/>
        </p:nvPicPr>
        <p:blipFill>
          <a:blip r:embed="rId2"/>
          <a:stretch/>
        </p:blipFill>
        <p:spPr>
          <a:xfrm>
            <a:off x="10744200" y="1909080"/>
            <a:ext cx="5028840" cy="3217320"/>
          </a:xfrm>
          <a:prstGeom prst="rect">
            <a:avLst/>
          </a:prstGeom>
          <a:ln w="0">
            <a:noFill/>
          </a:ln>
          <a:effectLst>
            <a:outerShdw algn="br" blurRad="76200" dir="0" kx="1200000" rotWithShape="0" sy="23000">
              <a:srgbClr val="000000">
                <a:alpha val="2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" descr=""/>
          <p:cNvPicPr/>
          <p:nvPr/>
        </p:nvPicPr>
        <p:blipFill>
          <a:blip r:embed="rId1"/>
          <a:stretch/>
        </p:blipFill>
        <p:spPr>
          <a:xfrm>
            <a:off x="304920" y="1028880"/>
            <a:ext cx="7086240" cy="427716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4" descr=""/>
          <p:cNvPicPr/>
          <p:nvPr/>
        </p:nvPicPr>
        <p:blipFill>
          <a:blip r:embed="rId2"/>
          <a:stretch/>
        </p:blipFill>
        <p:spPr>
          <a:xfrm>
            <a:off x="6172200" y="3162240"/>
            <a:ext cx="7050240" cy="4268160"/>
          </a:xfrm>
          <a:prstGeom prst="rect">
            <a:avLst/>
          </a:prstGeom>
          <a:ln w="0">
            <a:noFill/>
          </a:ln>
        </p:spPr>
      </p:pic>
      <p:pic>
        <p:nvPicPr>
          <p:cNvPr id="107" name="Рисунок 5" descr=""/>
          <p:cNvPicPr/>
          <p:nvPr/>
        </p:nvPicPr>
        <p:blipFill>
          <a:blip r:embed="rId3"/>
          <a:stretch/>
        </p:blipFill>
        <p:spPr>
          <a:xfrm>
            <a:off x="10667880" y="5522400"/>
            <a:ext cx="7238520" cy="404172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2" descr="https://biss.lib33.ru/wp-content/uploads/2020/02/1542978498_obmerkovanne.jpg"/>
          <p:cNvPicPr/>
          <p:nvPr/>
        </p:nvPicPr>
        <p:blipFill>
          <a:blip r:embed="rId4"/>
          <a:stretch/>
        </p:blipFill>
        <p:spPr>
          <a:xfrm>
            <a:off x="13545360" y="1737360"/>
            <a:ext cx="4038120" cy="284940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2" descr="https://biss.lib33.ru/wp-content/uploads/2020/02/1542978498_obmerkovanne.jpg"/>
          <p:cNvPicPr/>
          <p:nvPr/>
        </p:nvPicPr>
        <p:blipFill>
          <a:blip r:embed="rId5"/>
          <a:stretch/>
        </p:blipFill>
        <p:spPr>
          <a:xfrm>
            <a:off x="1066680" y="6286680"/>
            <a:ext cx="4038120" cy="284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2" descr=""/>
          <p:cNvPicPr/>
          <p:nvPr/>
        </p:nvPicPr>
        <p:blipFill>
          <a:blip r:embed="rId1"/>
          <a:stretch/>
        </p:blipFill>
        <p:spPr>
          <a:xfrm>
            <a:off x="1143000" y="1104840"/>
            <a:ext cx="15910920" cy="845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Application>LibreOffice/7.0.6.2$Linux_X86_64 LibreOffice_project/00$Build-2</Application>
  <AppVersion>15.0000</AppVersion>
  <Words>211</Words>
  <Paragraphs>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Здоронкова Лариса Сергеевна</dc:creator>
  <dc:description/>
  <dc:identifier>DAE1HnarPho</dc:identifier>
  <dc:language>ru-RU</dc:language>
  <cp:lastModifiedBy/>
  <cp:lastPrinted>2022-10-11T04:59:50Z</cp:lastPrinted>
  <dcterms:modified xsi:type="dcterms:W3CDTF">2022-10-17T08:15:57Z</dcterms:modified>
  <cp:revision>105</cp:revision>
  <dc:subject/>
  <dc:title>Марина Титова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10</vt:i4>
  </property>
</Properties>
</file>